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1162" r:id="rId2"/>
    <p:sldId id="1163" r:id="rId3"/>
    <p:sldId id="1164" r:id="rId4"/>
    <p:sldId id="1165" r:id="rId5"/>
    <p:sldId id="1166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1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40.png"/><Relationship Id="rId4" Type="http://schemas.openxmlformats.org/officeDocument/2006/relationships/image" Target="../media/image10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Symmetrie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683568" y="1700809"/>
            <a:ext cx="2788561" cy="201622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4211960" y="1916832"/>
                <a:ext cx="4248472" cy="1440160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de-DE" sz="2400" dirty="0">
                    <a:solidFill>
                      <a:srgbClr val="000000"/>
                    </a:solidFill>
                  </a:rPr>
                  <a:t>Kriterium für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Achsensymmetrie </a:t>
                </a:r>
                <a:r>
                  <a:rPr lang="de-DE" sz="2400" dirty="0">
                    <a:solidFill>
                      <a:srgbClr val="000000"/>
                    </a:solidFill>
                  </a:rPr>
                  <a:t>zur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y-Achse:</a:t>
                </a:r>
              </a:p>
              <a:p>
                <a:r>
                  <a:rPr lang="de-DE" sz="800" dirty="0" smtClean="0">
                    <a:solidFill>
                      <a:srgbClr val="000000"/>
                    </a:solidFill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>
                              <a:latin typeface="Cambria Math"/>
                            </a:rPr>
                            <m:t>−</m:t>
                          </m:r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2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916832"/>
                <a:ext cx="4248472" cy="1440160"/>
              </a:xfrm>
              <a:prstGeom prst="roundRect">
                <a:avLst>
                  <a:gd name="adj" fmla="val 10226"/>
                </a:avLst>
              </a:prstGeom>
              <a:blipFill>
                <a:blip r:embed="rId3"/>
                <a:stretch>
                  <a:fillRect l="-1148" r="-287" b="-168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98521" y="3861048"/>
            <a:ext cx="2441823" cy="250490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4211960" y="4437112"/>
                <a:ext cx="4248472" cy="1440160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de-DE" sz="2400" dirty="0" smtClean="0">
                    <a:solidFill>
                      <a:srgbClr val="000000"/>
                    </a:solidFill>
                  </a:rPr>
                  <a:t>Kriterium für Punktsymmetrie zum Ursprung:</a:t>
                </a:r>
              </a:p>
              <a:p>
                <a:r>
                  <a:rPr lang="de-DE" sz="800" dirty="0" smtClean="0">
                    <a:solidFill>
                      <a:srgbClr val="000000"/>
                    </a:solidFill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/>
                        </a:rPr>
                        <m:t>−</m:t>
                      </m:r>
                      <m:r>
                        <a:rPr lang="de-DE" sz="2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>
                              <a:latin typeface="Cambria Math"/>
                            </a:rPr>
                            <m:t>−</m:t>
                          </m:r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2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437112"/>
                <a:ext cx="4248472" cy="1440160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5"/>
                <a:stretch>
                  <a:fillRect l="-1148" b="-169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158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Untersuche jeweils auf Achsensymmetrie: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latin typeface="Cambria Math"/>
                          </a:rPr>
                          <m:t>2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−1</m:t>
                    </m:r>
                  </m:oMath>
                </a14:m>
                <a:r>
                  <a:rPr lang="de-DE" sz="2400" dirty="0" smtClean="0"/>
                  <a:t> 		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de-DE" sz="2400" dirty="0" smtClean="0"/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				</a:t>
                </a:r>
                <a:r>
                  <a:rPr lang="de-DE" sz="2400" b="1" dirty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  <a:endParaRPr lang="de-DE" sz="24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>
                            <a:latin typeface="Cambria Math"/>
                          </a:rPr>
                          <m:t>−</m:t>
                        </m:r>
                        <m:r>
                          <a:rPr lang="de-DE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0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0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00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de-DE" sz="200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0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0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000">
                        <a:latin typeface="Cambria Math"/>
                      </a:rPr>
                      <m:t>−1</m:t>
                    </m:r>
                  </m:oMath>
                </a14:m>
                <a:r>
                  <a:rPr lang="de-DE" sz="2000" dirty="0" smtClean="0">
                    <a:latin typeface="Cambria Math"/>
                  </a:rPr>
                  <a:t> 		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>
                            <a:latin typeface="Cambria Math"/>
                          </a:rPr>
                          <m:t>−</m:t>
                        </m:r>
                        <m:r>
                          <a:rPr lang="de-DE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0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0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0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00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0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00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de-DE" sz="2000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de-DE" sz="2400" dirty="0"/>
                  <a:t> </a:t>
                </a:r>
                <a:r>
                  <a:rPr lang="de-DE" sz="2400" dirty="0" smtClean="0"/>
                  <a:t>         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latin typeface="Cambria Math"/>
                          </a:rPr>
                          <m:t>2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</m:t>
                    </m:r>
                    <m:r>
                      <a:rPr lang="de-DE" sz="2400">
                        <a:latin typeface="Cambria Math" panose="02040503050406030204" pitchFamily="18" charset="0"/>
                      </a:rPr>
                      <m:t>1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Albany" pitchFamily="18"/>
                  </a:rPr>
                  <a:t> 	         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≠</m:t>
                    </m:r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sz="2400" dirty="0">
                  <a:latin typeface="Albany" pitchFamily="18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ist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achsensymmetrisch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ist </a:t>
                </a:r>
                <a:r>
                  <a:rPr lang="de-DE" sz="2400" dirty="0">
                    <a:solidFill>
                      <a:srgbClr val="FF0000"/>
                    </a:solidFill>
                  </a:rPr>
                  <a:t>nicht</a:t>
                </a:r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err="1" smtClean="0">
                    <a:solidFill>
                      <a:srgbClr val="000000"/>
                    </a:solidFill>
                  </a:rPr>
                  <a:t>achsensymm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  <a:endParaRPr lang="de-DE" sz="2400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de-DE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1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bgerundetes Rechteck 4"/>
          <p:cNvSpPr/>
          <p:nvPr/>
        </p:nvSpPr>
        <p:spPr>
          <a:xfrm>
            <a:off x="683568" y="4725144"/>
            <a:ext cx="8064896" cy="1440160"/>
          </a:xfrm>
          <a:prstGeom prst="roundRect">
            <a:avLst>
              <a:gd name="adj" fmla="val 10226"/>
            </a:avLst>
          </a:prstGeom>
          <a:solidFill>
            <a:srgbClr val="CCFFCC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</a:rPr>
              <a:t>Erkenntnis: </a:t>
            </a:r>
            <a:endParaRPr lang="de-DE" sz="24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tx1"/>
                </a:solidFill>
              </a:rPr>
              <a:t>Ganzrationale </a:t>
            </a:r>
            <a:r>
              <a:rPr lang="de-DE" sz="2400" dirty="0">
                <a:solidFill>
                  <a:schemeClr val="tx1"/>
                </a:solidFill>
              </a:rPr>
              <a:t>Funktionen sind </a:t>
            </a:r>
            <a:r>
              <a:rPr lang="de-DE" sz="2400" dirty="0" smtClean="0">
                <a:solidFill>
                  <a:schemeClr val="tx1"/>
                </a:solidFill>
              </a:rPr>
              <a:t>achsensymmetrisch</a:t>
            </a:r>
            <a:r>
              <a:rPr lang="de-DE" sz="2400" dirty="0">
                <a:solidFill>
                  <a:schemeClr val="tx1"/>
                </a:solidFill>
              </a:rPr>
              <a:t>, wenn im Funktionsterm </a:t>
            </a:r>
            <a:r>
              <a:rPr lang="de-DE" sz="2400" b="1" dirty="0">
                <a:solidFill>
                  <a:srgbClr val="FF0000"/>
                </a:solidFill>
              </a:rPr>
              <a:t>nur</a:t>
            </a:r>
            <a:r>
              <a:rPr lang="de-DE" sz="2400" dirty="0">
                <a:solidFill>
                  <a:schemeClr val="tx1"/>
                </a:solidFill>
              </a:rPr>
              <a:t> gerade Potenzen vorkommen!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4860032" y="2132856"/>
            <a:ext cx="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10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Untersuche jeweils auf Punktsymmetrie: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−2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 		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de-DE" sz="2400" dirty="0">
                  <a:latin typeface="Albany" pitchFamily="18"/>
                </a:endParaRPr>
              </a:p>
              <a:p>
                <a:pPr marL="0" lvl="0" indent="0">
                  <a:buNone/>
                </a:pPr>
                <a:endParaRPr lang="de-DE" sz="8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Lösung: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				</a:t>
                </a:r>
                <a:r>
                  <a:rPr lang="de-DE" sz="2400" b="1" dirty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>
                            <a:latin typeface="Cambria Math"/>
                          </a:rPr>
                          <m:t>−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2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200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2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2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−2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>
                            <a:latin typeface="Cambria Math"/>
                          </a:rPr>
                          <m:t>−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200" dirty="0" smtClean="0">
                    <a:latin typeface="Albany" pitchFamily="18"/>
                  </a:rPr>
                  <a:t> 	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>
                            <a:latin typeface="Cambria Math"/>
                          </a:rPr>
                          <m:t>−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2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2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>
                                <a:latin typeface="Cambria Math"/>
                              </a:rPr>
                              <m:t>−</m:t>
                            </m:r>
                            <m:r>
                              <a:rPr lang="de-DE" sz="22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20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de-DE" sz="2200" dirty="0" smtClean="0">
                  <a:latin typeface="Albany" pitchFamily="18"/>
                </a:endParaRPr>
              </a:p>
              <a:p>
                <a:pPr marL="0" indent="0">
                  <a:buNone/>
                </a:pPr>
                <a:r>
                  <a:rPr lang="de-DE" sz="2200" dirty="0" smtClean="0"/>
                  <a:t>             </a:t>
                </a:r>
                <a14:m>
                  <m:oMath xmlns:m="http://schemas.openxmlformats.org/officeDocument/2006/math">
                    <m:r>
                      <a:rPr lang="de-DE" sz="220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200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2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+2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>
                        <a:latin typeface="Cambria Math"/>
                      </a:rPr>
                      <m:t>=−</m:t>
                    </m:r>
                    <m:r>
                      <a:rPr lang="de-DE" sz="2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200" dirty="0" smtClean="0">
                    <a:latin typeface="Albany" pitchFamily="18"/>
                  </a:rPr>
                  <a:t> 	            </a:t>
                </a:r>
                <a14:m>
                  <m:oMath xmlns:m="http://schemas.openxmlformats.org/officeDocument/2006/math">
                    <m:r>
                      <a:rPr lang="de-DE" sz="220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2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2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≠−</m:t>
                    </m:r>
                    <m:r>
                      <a:rPr lang="de-DE" sz="2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sz="2200" dirty="0">
                  <a:latin typeface="Albany" pitchFamily="18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ist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punktsymmetrisch zum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ist </a:t>
                </a:r>
                <a:r>
                  <a:rPr lang="de-DE" sz="2400" dirty="0">
                    <a:solidFill>
                      <a:srgbClr val="FF0000"/>
                    </a:solidFill>
                  </a:rPr>
                  <a:t>nicht</a:t>
                </a:r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err="1" smtClean="0">
                    <a:solidFill>
                      <a:srgbClr val="000000"/>
                    </a:solidFill>
                  </a:rPr>
                  <a:t>punktsym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-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</a:rPr>
                  <a:t>Ursprung				metrisch zum Ursprung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4860032" y="2132856"/>
            <a:ext cx="0" cy="2637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bgerundetes Rechteck 10"/>
          <p:cNvSpPr/>
          <p:nvPr/>
        </p:nvSpPr>
        <p:spPr>
          <a:xfrm>
            <a:off x="683568" y="5013176"/>
            <a:ext cx="8064896" cy="1080120"/>
          </a:xfrm>
          <a:prstGeom prst="roundRect">
            <a:avLst>
              <a:gd name="adj" fmla="val 10226"/>
            </a:avLst>
          </a:prstGeom>
          <a:solidFill>
            <a:srgbClr val="CCFFCC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</a:rPr>
              <a:t>Erkenntnis:</a:t>
            </a:r>
            <a:r>
              <a:rPr lang="de-DE" sz="2400" b="1" dirty="0">
                <a:solidFill>
                  <a:srgbClr val="0000FF"/>
                </a:solidFill>
              </a:rPr>
              <a:t> </a:t>
            </a:r>
            <a:r>
              <a:rPr lang="de-DE" sz="2400" dirty="0" smtClean="0">
                <a:solidFill>
                  <a:schemeClr val="tx1"/>
                </a:solidFill>
              </a:rPr>
              <a:t>Ganzrationale </a:t>
            </a:r>
            <a:r>
              <a:rPr lang="de-DE" sz="2400" dirty="0">
                <a:solidFill>
                  <a:schemeClr val="tx1"/>
                </a:solidFill>
              </a:rPr>
              <a:t>Funktionen sind </a:t>
            </a:r>
            <a:r>
              <a:rPr lang="de-DE" sz="2400" dirty="0" smtClean="0">
                <a:solidFill>
                  <a:schemeClr val="tx1"/>
                </a:solidFill>
              </a:rPr>
              <a:t>punktsymmetrisch zum Ursprung, </a:t>
            </a:r>
            <a:r>
              <a:rPr lang="de-DE" sz="2400" dirty="0">
                <a:solidFill>
                  <a:schemeClr val="tx1"/>
                </a:solidFill>
              </a:rPr>
              <a:t>wenn im Funktionsterm </a:t>
            </a:r>
            <a:r>
              <a:rPr lang="de-DE" sz="2400" b="1" dirty="0">
                <a:solidFill>
                  <a:srgbClr val="FF0000"/>
                </a:solidFill>
              </a:rPr>
              <a:t>nur</a:t>
            </a:r>
            <a:r>
              <a:rPr lang="de-DE" sz="2400" dirty="0">
                <a:solidFill>
                  <a:schemeClr val="tx1"/>
                </a:solidFill>
              </a:rPr>
              <a:t> </a:t>
            </a:r>
            <a:r>
              <a:rPr lang="de-DE" sz="2400" dirty="0" smtClean="0">
                <a:solidFill>
                  <a:schemeClr val="tx1"/>
                </a:solidFill>
              </a:rPr>
              <a:t>ungerade </a:t>
            </a:r>
            <a:r>
              <a:rPr lang="de-DE" sz="2400" dirty="0">
                <a:solidFill>
                  <a:schemeClr val="tx1"/>
                </a:solidFill>
              </a:rPr>
              <a:t>Potenzen vorkommen!</a:t>
            </a:r>
          </a:p>
        </p:txBody>
      </p:sp>
    </p:spTree>
    <p:extLst>
      <p:ext uri="{BB962C8B-B14F-4D97-AF65-F5344CB8AC3E}">
        <p14:creationId xmlns:p14="http://schemas.microsoft.com/office/powerpoint/2010/main" val="39221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Symmetrie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6444208" y="1628800"/>
            <a:ext cx="2304256" cy="2160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399818" y="3802729"/>
            <a:ext cx="2232248" cy="229056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755576" y="4077072"/>
                <a:ext cx="5328592" cy="1728192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de-DE" sz="2400" dirty="0" smtClean="0">
                    <a:solidFill>
                      <a:srgbClr val="000000"/>
                    </a:solidFill>
                  </a:rPr>
                  <a:t>Punktsymmetrie zum Punkt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𝑃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:</a:t>
                </a:r>
              </a:p>
              <a:p>
                <a:endParaRPr lang="de-DE" sz="800" dirty="0" smtClean="0">
                  <a:solidFill>
                    <a:srgbClr val="000000"/>
                  </a:solidFill>
                </a:endParaRPr>
              </a:p>
              <a:p>
                <a:pPr marL="457200" indent="-457200">
                  <a:spcAft>
                    <a:spcPts val="0"/>
                  </a:spcAft>
                  <a:buClrTx/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Verschiebe f zurück in den </a:t>
                </a:r>
                <a:r>
                  <a:rPr lang="de-DE" sz="2400" dirty="0" smtClean="0"/>
                  <a:t>Ursprung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/>
                      </a:rPr>
                      <m:t>⇒</m:t>
                    </m:r>
                    <m:r>
                      <a:rPr lang="de-DE" sz="2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+</m:t>
                        </m:r>
                        <m:r>
                          <a:rPr lang="de-DE" sz="2400" i="1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−</m:t>
                    </m:r>
                    <m:r>
                      <a:rPr lang="de-DE" sz="2400" i="1">
                        <a:latin typeface="Cambria Math"/>
                      </a:rPr>
                      <m:t>𝑏</m:t>
                    </m:r>
                  </m:oMath>
                </a14:m>
                <a:endParaRPr lang="de-DE" sz="2400" dirty="0"/>
              </a:p>
              <a:p>
                <a:pPr marL="457200" indent="-457200">
                  <a:spcAft>
                    <a:spcPts val="0"/>
                  </a:spcAft>
                  <a:buClrTx/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Teste, ob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−</m:t>
                    </m:r>
                    <m:r>
                      <a:rPr lang="de-DE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>
                            <a:latin typeface="Cambria Math"/>
                          </a:rPr>
                          <m:t>−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gilt.</a:t>
                </a:r>
                <a:endParaRPr lang="de-DE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077072"/>
                <a:ext cx="5328592" cy="1728192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4"/>
                <a:stretch>
                  <a:fillRect l="-801" t="-1413" b="-6714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755576" y="1772816"/>
                <a:ext cx="4896544" cy="1728192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de-DE" sz="2400" dirty="0" smtClean="0">
                    <a:solidFill>
                      <a:srgbClr val="000000"/>
                    </a:solidFill>
                  </a:rPr>
                  <a:t>Achsensymmetrie zur Achse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h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:</a:t>
                </a:r>
              </a:p>
              <a:p>
                <a:r>
                  <a:rPr lang="de-DE" sz="800" dirty="0" smtClean="0">
                    <a:solidFill>
                      <a:srgbClr val="000000"/>
                    </a:solidFill>
                  </a:rPr>
                  <a:t> 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/>
                  <a:t>Verschiebe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/>
                  <a:t> um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h</m:t>
                    </m:r>
                  </m:oMath>
                </a14:m>
                <a:r>
                  <a:rPr lang="de-DE" sz="2400" dirty="0"/>
                  <a:t> parallel zur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 smtClean="0"/>
                  <a:t>-  </a:t>
                </a:r>
                <a:br>
                  <a:rPr lang="de-DE" sz="2400" dirty="0" smtClean="0"/>
                </a:br>
                <a:r>
                  <a:rPr lang="de-DE" sz="2400" dirty="0" smtClean="0"/>
                  <a:t>   Achse: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+</m:t>
                        </m:r>
                        <m:r>
                          <a:rPr lang="de-DE" sz="2400" i="1">
                            <a:latin typeface="Cambria Math"/>
                          </a:rPr>
                          <m:t>h</m:t>
                        </m:r>
                      </m:e>
                    </m:d>
                  </m:oMath>
                </a14:m>
                <a:endParaRPr lang="de-DE" sz="2400" dirty="0" smtClean="0"/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 smtClean="0"/>
                  <a:t> Test, ob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>
                            <a:latin typeface="Cambria Math"/>
                          </a:rPr>
                          <m:t>−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 smtClean="0"/>
                  <a:t> gilt.</a:t>
                </a:r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772816"/>
                <a:ext cx="4896544" cy="1728192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5"/>
                <a:stretch>
                  <a:fillRect l="-872" t="-1413" b="-6714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560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/>
                  <a:t>Untersuche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−4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+4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  <a:r>
                  <a:rPr lang="de-DE" sz="2400" dirty="0" smtClean="0"/>
                  <a:t>auf </a:t>
                </a:r>
                <a:r>
                  <a:rPr lang="de-DE" sz="2400" dirty="0"/>
                  <a:t>Achsensymmetrie zur Achse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=2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Lösung: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Verschiebe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 smtClean="0"/>
                  <a:t> um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 smtClean="0"/>
                  <a:t> Einheiten nach links und erhalte</a:t>
                </a:r>
              </a:p>
              <a:p>
                <a:pPr marL="0" indent="0">
                  <a:buNone/>
                </a:pPr>
                <a:endParaRPr lang="de-DE" sz="9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  <m:r>
                            <a:rPr lang="de-DE" sz="240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240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de-DE" sz="240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>
                          <a:latin typeface="Cambria Math"/>
                        </a:rPr>
                        <m:t>−4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  <m:r>
                            <a:rPr lang="de-DE" sz="240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de-DE" sz="2400" dirty="0">
                  <a:latin typeface="Albany" pitchFamily="18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sz="240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>
                          <a:latin typeface="Cambria Math"/>
                        </a:rPr>
                        <m:t>+4</m:t>
                      </m:r>
                      <m:r>
                        <a:rPr lang="de-DE" sz="2400" i="1">
                          <a:latin typeface="Cambria Math"/>
                        </a:rPr>
                        <m:t>𝑥</m:t>
                      </m:r>
                      <m:r>
                        <a:rPr lang="de-DE" sz="2400">
                          <a:latin typeface="Cambria Math"/>
                        </a:rPr>
                        <m:t>+4−4</m:t>
                      </m:r>
                      <m:r>
                        <a:rPr lang="de-DE" sz="2400" i="1">
                          <a:latin typeface="Cambria Math"/>
                        </a:rPr>
                        <m:t>𝑥</m:t>
                      </m:r>
                      <m:r>
                        <a:rPr lang="de-DE" sz="2400">
                          <a:latin typeface="Cambria Math"/>
                        </a:rPr>
                        <m:t>−8+4=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sz="240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2400" dirty="0">
                  <a:latin typeface="Albany" pitchFamily="18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>
                              <a:latin typeface="Cambria Math"/>
                            </a:rPr>
                            <m:t>−</m:t>
                          </m:r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sz="24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de-DE" sz="240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de-DE" sz="240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2400" dirty="0" smtClean="0">
                  <a:latin typeface="Albany" pitchFamily="18"/>
                </a:endParaRPr>
              </a:p>
              <a:p>
                <a:pPr marL="0" indent="0">
                  <a:buNone/>
                </a:pPr>
                <a:endParaRPr lang="de-DE" sz="800" dirty="0">
                  <a:latin typeface="Albany" pitchFamily="18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Ergebnis:</a:t>
                </a:r>
                <a:r>
                  <a:rPr lang="de-DE" sz="2400" dirty="0" smtClean="0"/>
                  <a:t>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ist symmetrisch zur Achse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  <a:endParaRPr lang="de-DE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255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</Words>
  <Application>Microsoft Office PowerPoint</Application>
  <PresentationFormat>Bildschirmpräsentation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Albany</vt:lpstr>
      <vt:lpstr>Arial</vt:lpstr>
      <vt:lpstr>Calibri</vt:lpstr>
      <vt:lpstr>Cambria Math</vt:lpstr>
      <vt:lpstr>Wingdings</vt:lpstr>
      <vt:lpstr>Wingdings 2</vt:lpstr>
      <vt:lpstr>Galathea</vt:lpstr>
      <vt:lpstr>Symmetrie</vt:lpstr>
      <vt:lpstr>Rechenbeispiele</vt:lpstr>
      <vt:lpstr>Rechenbeispiele</vt:lpstr>
      <vt:lpstr>Symmetrie</vt:lpstr>
      <vt:lpstr>Rechenbeispiel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291</cp:revision>
  <dcterms:created xsi:type="dcterms:W3CDTF">2013-03-17T05:38:34Z</dcterms:created>
  <dcterms:modified xsi:type="dcterms:W3CDTF">2018-01-25T17:49:41Z</dcterms:modified>
</cp:coreProperties>
</file>